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7" r:id="rId2"/>
    <p:sldId id="275" r:id="rId3"/>
    <p:sldId id="261" r:id="rId4"/>
    <p:sldId id="259" r:id="rId5"/>
    <p:sldId id="262" r:id="rId6"/>
    <p:sldId id="263" r:id="rId7"/>
    <p:sldId id="266" r:id="rId8"/>
    <p:sldId id="330" r:id="rId9"/>
    <p:sldId id="273" r:id="rId10"/>
    <p:sldId id="299"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735" autoAdjust="0"/>
    <p:restoredTop sz="94660"/>
  </p:normalViewPr>
  <p:slideViewPr>
    <p:cSldViewPr snapToGrid="0">
      <p:cViewPr>
        <p:scale>
          <a:sx n="62" d="100"/>
          <a:sy n="62" d="100"/>
        </p:scale>
        <p:origin x="-113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616489C-60CC-40D7-9752-553D1FD30CCF}" type="datetimeFigureOut">
              <a:rPr lang="en-GB" smtClean="0"/>
              <a:pPr/>
              <a:t>21/06/2015</a:t>
            </a:fld>
            <a:endParaRPr lang="en-GB"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3A775496-192E-4D05-A071-626A946EAC83}" type="slidenum">
              <a:rPr lang="en-GB" smtClean="0"/>
              <a:pPr/>
              <a:t>‹#›</a:t>
            </a:fld>
            <a:endParaRPr lang="en-GB" dirty="0"/>
          </a:p>
        </p:txBody>
      </p:sp>
    </p:spTree>
    <p:extLst>
      <p:ext uri="{BB962C8B-B14F-4D97-AF65-F5344CB8AC3E}">
        <p14:creationId xmlns:p14="http://schemas.microsoft.com/office/powerpoint/2010/main" xmlns="" val="48307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8C77A26-9A32-49E1-BFE9-4E9946EB8197}" type="datetimeFigureOut">
              <a:rPr lang="en-GB" smtClean="0"/>
              <a:pPr/>
              <a:t>21/06/2015</a:t>
            </a:fld>
            <a:endParaRPr lang="en-GB"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41CCCE-8B61-4C74-8CE0-FEACCDB27F3B}" type="slidenum">
              <a:rPr lang="en-GB" smtClean="0"/>
              <a:pPr/>
              <a:t>‹#›</a:t>
            </a:fld>
            <a:endParaRPr lang="en-GB" dirty="0"/>
          </a:p>
        </p:txBody>
      </p:sp>
    </p:spTree>
    <p:extLst>
      <p:ext uri="{BB962C8B-B14F-4D97-AF65-F5344CB8AC3E}">
        <p14:creationId xmlns:p14="http://schemas.microsoft.com/office/powerpoint/2010/main" xmlns="" val="254638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41CCCE-8B61-4C74-8CE0-FEACCDB27F3B}" type="slidenum">
              <a:rPr lang="en-GB" smtClean="0"/>
              <a:pPr/>
              <a:t>9</a:t>
            </a:fld>
            <a:endParaRPr lang="en-GB" dirty="0"/>
          </a:p>
        </p:txBody>
      </p:sp>
    </p:spTree>
    <p:extLst>
      <p:ext uri="{BB962C8B-B14F-4D97-AF65-F5344CB8AC3E}">
        <p14:creationId xmlns:p14="http://schemas.microsoft.com/office/powerpoint/2010/main" xmlns="" val="394459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41CCCE-8B61-4C74-8CE0-FEACCDB27F3B}" type="slidenum">
              <a:rPr lang="en-GB" smtClean="0"/>
              <a:pPr/>
              <a:t>10</a:t>
            </a:fld>
            <a:endParaRPr lang="en-GB" dirty="0"/>
          </a:p>
        </p:txBody>
      </p:sp>
    </p:spTree>
    <p:extLst>
      <p:ext uri="{BB962C8B-B14F-4D97-AF65-F5344CB8AC3E}">
        <p14:creationId xmlns:p14="http://schemas.microsoft.com/office/powerpoint/2010/main" xmlns="" val="3854726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6/21/2015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6/21/2015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 y="2160270"/>
            <a:ext cx="11212830" cy="1520190"/>
          </a:xfrm>
        </p:spPr>
        <p:txBody>
          <a:bodyPr/>
          <a:lstStyle/>
          <a:p>
            <a:pPr algn="ctr"/>
            <a:r>
              <a:rPr lang="en-GB" sz="4400" dirty="0" smtClean="0">
                <a:solidFill>
                  <a:schemeClr val="accent2"/>
                </a:solidFill>
              </a:rPr>
              <a:t>Consumer Protection Working Party Meeting</a:t>
            </a:r>
            <a:br>
              <a:rPr lang="en-GB" sz="4400" dirty="0" smtClean="0">
                <a:solidFill>
                  <a:schemeClr val="accent2"/>
                </a:solidFill>
              </a:rPr>
            </a:br>
            <a:r>
              <a:rPr lang="en-GB" sz="4400" dirty="0" smtClean="0">
                <a:solidFill>
                  <a:schemeClr val="accent2"/>
                </a:solidFill>
              </a:rPr>
              <a:t>Sponsor</a:t>
            </a:r>
            <a:endParaRPr lang="en-GB" sz="4400" dirty="0">
              <a:solidFill>
                <a:schemeClr val="accent2"/>
              </a:solidFill>
            </a:endParaRPr>
          </a:p>
        </p:txBody>
      </p:sp>
      <p:pic>
        <p:nvPicPr>
          <p:cNvPr id="4" name="Picture 3"/>
          <p:cNvPicPr>
            <a:picLocks noChangeAspect="1" noChangeArrowheads="1"/>
          </p:cNvPicPr>
          <p:nvPr/>
        </p:nvPicPr>
        <p:blipFill>
          <a:blip r:embed="rId2" cstate="print"/>
          <a:srcRect/>
          <a:stretch>
            <a:fillRect/>
          </a:stretch>
        </p:blipFill>
        <p:spPr bwMode="auto">
          <a:xfrm>
            <a:off x="4283049" y="-18263"/>
            <a:ext cx="2479360" cy="1456943"/>
          </a:xfrm>
          <a:prstGeom prst="rect">
            <a:avLst/>
          </a:prstGeom>
          <a:noFill/>
          <a:ln w="9525">
            <a:noFill/>
            <a:miter lim="800000"/>
            <a:headEnd/>
            <a:tailEnd/>
          </a:ln>
        </p:spPr>
      </p:pic>
      <p:pic>
        <p:nvPicPr>
          <p:cNvPr id="5"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60894" y="4154906"/>
            <a:ext cx="1460654" cy="1800000"/>
          </a:xfrm>
          <a:prstGeom prst="rect">
            <a:avLst/>
          </a:prstGeom>
        </p:spPr>
      </p:pic>
    </p:spTree>
    <p:extLst>
      <p:ext uri="{BB962C8B-B14F-4D97-AF65-F5344CB8AC3E}">
        <p14:creationId xmlns:p14="http://schemas.microsoft.com/office/powerpoint/2010/main" xmlns="" val="380239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11701" y="942816"/>
            <a:ext cx="3818257" cy="41778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73037" y="335031"/>
            <a:ext cx="3764281" cy="4726453"/>
          </a:xfrm>
          <a:prstGeom prst="rect">
            <a:avLst/>
          </a:prstGeom>
        </p:spPr>
      </p:pic>
    </p:spTree>
    <p:extLst>
      <p:ext uri="{BB962C8B-B14F-4D97-AF65-F5344CB8AC3E}">
        <p14:creationId xmlns:p14="http://schemas.microsoft.com/office/powerpoint/2010/main" xmlns="" val="1952058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ES" dirty="0">
                <a:solidFill>
                  <a:srgbClr val="0070C0"/>
                </a:solidFill>
              </a:rPr>
              <a:t>Solvency II and Consumer Protection </a:t>
            </a:r>
            <a:br>
              <a:rPr lang="es-ES" dirty="0">
                <a:solidFill>
                  <a:srgbClr val="0070C0"/>
                </a:solidFill>
              </a:rPr>
            </a:br>
            <a:r>
              <a:rPr lang="es-ES" dirty="0">
                <a:solidFill>
                  <a:srgbClr val="0070C0"/>
                </a:solidFill>
              </a:rPr>
              <a:t>A view from Mexico </a:t>
            </a:r>
            <a:r>
              <a:rPr lang="es-ES" dirty="0" smtClean="0">
                <a:solidFill>
                  <a:srgbClr val="0070C0"/>
                </a:solidFill>
              </a:rPr>
              <a:t/>
            </a:r>
            <a:br>
              <a:rPr lang="es-ES" dirty="0" smtClean="0">
                <a:solidFill>
                  <a:srgbClr val="0070C0"/>
                </a:solidFill>
              </a:rPr>
            </a:br>
            <a:endParaRPr lang="en-GB" dirty="0">
              <a:solidFill>
                <a:srgbClr val="0070C0"/>
              </a:solidFill>
            </a:endParaRPr>
          </a:p>
        </p:txBody>
      </p:sp>
      <p:sp>
        <p:nvSpPr>
          <p:cNvPr id="3" name="2 Marcador de contenido"/>
          <p:cNvSpPr>
            <a:spLocks noGrp="1"/>
          </p:cNvSpPr>
          <p:nvPr>
            <p:ph idx="1"/>
          </p:nvPr>
        </p:nvSpPr>
        <p:spPr>
          <a:xfrm>
            <a:off x="662094" y="1703389"/>
            <a:ext cx="7872306" cy="3142931"/>
          </a:xfrm>
        </p:spPr>
        <p:txBody>
          <a:bodyPr>
            <a:noAutofit/>
          </a:bodyPr>
          <a:lstStyle/>
          <a:p>
            <a:pPr marL="0" indent="0">
              <a:buNone/>
            </a:pPr>
            <a:r>
              <a:rPr lang="en-GB" sz="2800" dirty="0">
                <a:solidFill>
                  <a:srgbClr val="0070C0"/>
                </a:solidFill>
              </a:rPr>
              <a:t>Topics to be </a:t>
            </a:r>
            <a:r>
              <a:rPr lang="en-GB" sz="2800" dirty="0" smtClean="0">
                <a:solidFill>
                  <a:srgbClr val="0070C0"/>
                </a:solidFill>
              </a:rPr>
              <a:t>addressed:</a:t>
            </a:r>
            <a:endParaRPr lang="en-GB" sz="2800" dirty="0">
              <a:solidFill>
                <a:srgbClr val="0070C0"/>
              </a:solidFill>
            </a:endParaRPr>
          </a:p>
          <a:p>
            <a:r>
              <a:rPr lang="en-GB" sz="2800" dirty="0" smtClean="0">
                <a:solidFill>
                  <a:srgbClr val="0070C0"/>
                </a:solidFill>
              </a:rPr>
              <a:t>Brief description of Mexican insurance market</a:t>
            </a:r>
          </a:p>
          <a:p>
            <a:r>
              <a:rPr lang="en-GB" sz="2800" dirty="0" smtClean="0">
                <a:solidFill>
                  <a:srgbClr val="0070C0"/>
                </a:solidFill>
              </a:rPr>
              <a:t>Introduction to the new Insurance and Surety Companies Law</a:t>
            </a:r>
          </a:p>
          <a:p>
            <a:r>
              <a:rPr lang="en-GB" sz="2800" dirty="0" smtClean="0">
                <a:solidFill>
                  <a:srgbClr val="0070C0"/>
                </a:solidFill>
              </a:rPr>
              <a:t>Consumer protection in Mexico</a:t>
            </a:r>
          </a:p>
          <a:p>
            <a:r>
              <a:rPr lang="en-GB" sz="2800" dirty="0" smtClean="0">
                <a:solidFill>
                  <a:srgbClr val="0070C0"/>
                </a:solidFill>
              </a:rPr>
              <a:t>Solvency II in Mexico</a:t>
            </a:r>
          </a:p>
          <a:p>
            <a:r>
              <a:rPr lang="es-ES" sz="2800" dirty="0" smtClean="0">
                <a:solidFill>
                  <a:srgbClr val="0070C0"/>
                </a:solidFill>
              </a:rPr>
              <a:t>Equivalence under Solvency II</a:t>
            </a:r>
            <a:endParaRPr lang="en-GB" sz="2800" dirty="0" smtClean="0">
              <a:solidFill>
                <a:srgbClr val="0070C0"/>
              </a:solidFill>
            </a:endParaRPr>
          </a:p>
          <a:p>
            <a:r>
              <a:rPr lang="en-GB" sz="2800" dirty="0" smtClean="0">
                <a:solidFill>
                  <a:srgbClr val="0070C0"/>
                </a:solidFill>
              </a:rPr>
              <a:t>Conclusions</a:t>
            </a:r>
            <a:endParaRPr lang="en-GB" sz="2800" dirty="0"/>
          </a:p>
        </p:txBody>
      </p:sp>
      <p:pic>
        <p:nvPicPr>
          <p:cNvPr id="5" name="Picture 2" descr="C:\Users\Juan Pablo Sainz\Prezi\workspace\2399037\prezis\4keanSu0\prezi\repo\1790399506.jpg"/>
          <p:cNvPicPr>
            <a:picLocks noChangeAspect="1" noChangeArrowheads="1"/>
          </p:cNvPicPr>
          <p:nvPr/>
        </p:nvPicPr>
        <p:blipFill>
          <a:blip r:embed="rId2"/>
          <a:srcRect/>
          <a:stretch>
            <a:fillRect/>
          </a:stretch>
        </p:blipFill>
        <p:spPr bwMode="auto">
          <a:xfrm>
            <a:off x="182881" y="182882"/>
            <a:ext cx="2255519" cy="112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1160" y="609600"/>
            <a:ext cx="7612842" cy="1082040"/>
          </a:xfrm>
        </p:spPr>
        <p:txBody>
          <a:bodyPr>
            <a:normAutofit fontScale="90000"/>
          </a:bodyPr>
          <a:lstStyle/>
          <a:p>
            <a:pPr algn="r"/>
            <a:r>
              <a:rPr lang="en-GB" dirty="0" smtClean="0">
                <a:solidFill>
                  <a:srgbClr val="0070C0"/>
                </a:solidFill>
              </a:rPr>
              <a:t> </a:t>
            </a:r>
            <a:r>
              <a:rPr lang="en-GB" dirty="0">
                <a:solidFill>
                  <a:srgbClr val="0070C0"/>
                </a:solidFill>
              </a:rPr>
              <a:t>Brief description of </a:t>
            </a:r>
            <a:br>
              <a:rPr lang="en-GB" dirty="0">
                <a:solidFill>
                  <a:srgbClr val="0070C0"/>
                </a:solidFill>
              </a:rPr>
            </a:br>
            <a:r>
              <a:rPr lang="en-GB" dirty="0">
                <a:solidFill>
                  <a:srgbClr val="0070C0"/>
                </a:solidFill>
              </a:rPr>
              <a:t>Mexican </a:t>
            </a:r>
            <a:r>
              <a:rPr lang="en-GB" dirty="0" smtClean="0">
                <a:solidFill>
                  <a:srgbClr val="0070C0"/>
                </a:solidFill>
              </a:rPr>
              <a:t>insurance </a:t>
            </a:r>
            <a:r>
              <a:rPr lang="en-GB" dirty="0">
                <a:solidFill>
                  <a:srgbClr val="0070C0"/>
                </a:solidFill>
              </a:rPr>
              <a:t>market</a:t>
            </a:r>
            <a:endParaRPr lang="en-US" dirty="0"/>
          </a:p>
        </p:txBody>
      </p:sp>
      <p:pic>
        <p:nvPicPr>
          <p:cNvPr id="4098" name="Picture 2"/>
          <p:cNvPicPr>
            <a:picLocks noChangeAspect="1" noChangeArrowheads="1"/>
          </p:cNvPicPr>
          <p:nvPr/>
        </p:nvPicPr>
        <p:blipFill>
          <a:blip r:embed="rId2"/>
          <a:srcRect/>
          <a:stretch>
            <a:fillRect/>
          </a:stretch>
        </p:blipFill>
        <p:spPr bwMode="auto">
          <a:xfrm>
            <a:off x="587693" y="2192655"/>
            <a:ext cx="4371975" cy="3295650"/>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5275898" y="2192655"/>
            <a:ext cx="4352925" cy="3143250"/>
          </a:xfrm>
          <a:prstGeom prst="rect">
            <a:avLst/>
          </a:prstGeom>
          <a:noFill/>
          <a:ln w="9525">
            <a:noFill/>
            <a:miter lim="800000"/>
            <a:headEnd/>
            <a:tailEnd/>
          </a:ln>
        </p:spPr>
      </p:pic>
      <p:pic>
        <p:nvPicPr>
          <p:cNvPr id="8" name="Picture 2" descr="C:\Users\Juan Pablo Sainz\Prezi\workspace\2399037\prezis\4keanSu0\prezi\repo\1790399506.jpg"/>
          <p:cNvPicPr>
            <a:picLocks noChangeAspect="1" noChangeArrowheads="1"/>
          </p:cNvPicPr>
          <p:nvPr/>
        </p:nvPicPr>
        <p:blipFill>
          <a:blip r:embed="rId4"/>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n-GB" dirty="0" smtClean="0">
                <a:solidFill>
                  <a:srgbClr val="0070C0"/>
                </a:solidFill>
              </a:rPr>
              <a:t>Brief description of </a:t>
            </a:r>
            <a:br>
              <a:rPr lang="en-GB" dirty="0" smtClean="0">
                <a:solidFill>
                  <a:srgbClr val="0070C0"/>
                </a:solidFill>
              </a:rPr>
            </a:br>
            <a:r>
              <a:rPr lang="en-GB" dirty="0" smtClean="0">
                <a:solidFill>
                  <a:srgbClr val="0070C0"/>
                </a:solidFill>
              </a:rPr>
              <a:t>Mexican 	insurance market</a:t>
            </a:r>
            <a:endParaRPr lang="en-US" dirty="0"/>
          </a:p>
        </p:txBody>
      </p:sp>
      <p:pic>
        <p:nvPicPr>
          <p:cNvPr id="2053" name="Picture 5"/>
          <p:cNvPicPr>
            <a:picLocks noChangeAspect="1" noChangeArrowheads="1"/>
          </p:cNvPicPr>
          <p:nvPr/>
        </p:nvPicPr>
        <p:blipFill>
          <a:blip r:embed="rId2"/>
          <a:srcRect/>
          <a:stretch>
            <a:fillRect/>
          </a:stretch>
        </p:blipFill>
        <p:spPr bwMode="auto">
          <a:xfrm>
            <a:off x="360045" y="2398025"/>
            <a:ext cx="4577716" cy="3041903"/>
          </a:xfrm>
          <a:prstGeom prst="rect">
            <a:avLst/>
          </a:prstGeom>
          <a:noFill/>
          <a:ln w="9525">
            <a:noFill/>
            <a:miter lim="800000"/>
            <a:headEnd/>
            <a:tailEnd/>
          </a:ln>
        </p:spPr>
      </p:pic>
      <p:pic>
        <p:nvPicPr>
          <p:cNvPr id="2054" name="Picture 6"/>
          <p:cNvPicPr>
            <a:picLocks noChangeAspect="1" noChangeArrowheads="1"/>
          </p:cNvPicPr>
          <p:nvPr/>
        </p:nvPicPr>
        <p:blipFill>
          <a:blip r:embed="rId3"/>
          <a:srcRect/>
          <a:stretch>
            <a:fillRect/>
          </a:stretch>
        </p:blipFill>
        <p:spPr bwMode="auto">
          <a:xfrm>
            <a:off x="5216844" y="2352675"/>
            <a:ext cx="3907286" cy="2996565"/>
          </a:xfrm>
          <a:prstGeom prst="rect">
            <a:avLst/>
          </a:prstGeom>
          <a:noFill/>
          <a:ln w="9525">
            <a:noFill/>
            <a:miter lim="800000"/>
            <a:headEnd/>
            <a:tailEnd/>
          </a:ln>
        </p:spPr>
      </p:pic>
      <p:pic>
        <p:nvPicPr>
          <p:cNvPr id="6" name="Picture 2" descr="C:\Users\Juan Pablo Sainz\Prezi\workspace\2399037\prezis\4keanSu0\prezi\repo\1790399506.jpg"/>
          <p:cNvPicPr>
            <a:picLocks noChangeAspect="1" noChangeArrowheads="1"/>
          </p:cNvPicPr>
          <p:nvPr/>
        </p:nvPicPr>
        <p:blipFill>
          <a:blip r:embed="rId4"/>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46960" y="609600"/>
            <a:ext cx="6927042" cy="1249680"/>
          </a:xfrm>
        </p:spPr>
        <p:txBody>
          <a:bodyPr>
            <a:normAutofit fontScale="90000"/>
          </a:bodyPr>
          <a:lstStyle/>
          <a:p>
            <a:pPr algn="r"/>
            <a:r>
              <a:rPr lang="en-GB" dirty="0" smtClean="0">
                <a:solidFill>
                  <a:srgbClr val="0070C0"/>
                </a:solidFill>
              </a:rPr>
              <a:t> Introduction to the new Insurance 	and Surety Companies Law</a:t>
            </a:r>
            <a:endParaRPr lang="en-US" dirty="0"/>
          </a:p>
        </p:txBody>
      </p:sp>
      <p:sp>
        <p:nvSpPr>
          <p:cNvPr id="3" name="2 Marcador de contenido"/>
          <p:cNvSpPr>
            <a:spLocks noGrp="1"/>
          </p:cNvSpPr>
          <p:nvPr>
            <p:ph idx="1"/>
          </p:nvPr>
        </p:nvSpPr>
        <p:spPr>
          <a:xfrm>
            <a:off x="677334" y="1977709"/>
            <a:ext cx="8573346" cy="4484051"/>
          </a:xfrm>
        </p:spPr>
        <p:txBody>
          <a:bodyPr>
            <a:normAutofit/>
          </a:bodyPr>
          <a:lstStyle/>
          <a:p>
            <a:r>
              <a:rPr lang="en-GB" dirty="0" smtClean="0"/>
              <a:t>General Law of Insurance and Mutual Companies  and the Insurance Contract Law (1935 to 2013)</a:t>
            </a:r>
          </a:p>
          <a:p>
            <a:r>
              <a:rPr lang="en-GB" dirty="0" smtClean="0"/>
              <a:t>Insurance and Surety Companies Law (LISF): </a:t>
            </a:r>
          </a:p>
          <a:p>
            <a:pPr lvl="1"/>
            <a:r>
              <a:rPr lang="en-GB" dirty="0" smtClean="0"/>
              <a:t>Incorporate principles of Solvency II</a:t>
            </a:r>
          </a:p>
          <a:p>
            <a:pPr lvl="1"/>
            <a:r>
              <a:rPr lang="en-GB" dirty="0" smtClean="0"/>
              <a:t>New line of insurance denominated ‘surety insurance’ </a:t>
            </a:r>
            <a:r>
              <a:rPr lang="en-GB" i="1" dirty="0" smtClean="0"/>
              <a:t>seguro de caución</a:t>
            </a:r>
            <a:endParaRPr lang="en-GB" dirty="0" smtClean="0"/>
          </a:p>
          <a:p>
            <a:pPr lvl="1"/>
            <a:r>
              <a:rPr lang="en-GB" dirty="0" smtClean="0"/>
              <a:t>More authorities granted to the National Insurance and Bonding Commission</a:t>
            </a:r>
          </a:p>
          <a:p>
            <a:pPr lvl="1"/>
            <a:r>
              <a:rPr lang="en-GB" dirty="0" smtClean="0"/>
              <a:t>Replacement of the Statutory Examiner with an Audit Committee </a:t>
            </a:r>
          </a:p>
          <a:p>
            <a:pPr lvl="1"/>
            <a:r>
              <a:rPr lang="en-GB" dirty="0" smtClean="0"/>
              <a:t>New framework for the creation of self-regulatory bodies for the development of the industry</a:t>
            </a:r>
          </a:p>
          <a:p>
            <a:pPr lvl="1"/>
            <a:r>
              <a:rPr lang="en-GB" dirty="0" smtClean="0"/>
              <a:t>New framework for the liquidation and dissolution of insurance and surety companies</a:t>
            </a:r>
          </a:p>
          <a:p>
            <a:pPr lvl="1"/>
            <a:r>
              <a:rPr lang="en-GB" dirty="0" smtClean="0"/>
              <a:t>Allow insurance companies to carry out securities operations known as ‘securitisations’</a:t>
            </a:r>
          </a:p>
        </p:txBody>
      </p:sp>
      <p:pic>
        <p:nvPicPr>
          <p:cNvPr id="6" name="Picture 2" descr="C:\Users\Juan Pablo Sainz\Prezi\workspace\2399037\prezis\4keanSu0\prezi\repo\1790399506.jpg"/>
          <p:cNvPicPr>
            <a:picLocks noChangeAspect="1" noChangeArrowheads="1"/>
          </p:cNvPicPr>
          <p:nvPr/>
        </p:nvPicPr>
        <p:blipFill>
          <a:blip r:embed="rId2"/>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1160" y="670560"/>
            <a:ext cx="7658562" cy="1097280"/>
          </a:xfrm>
        </p:spPr>
        <p:txBody>
          <a:bodyPr>
            <a:normAutofit/>
          </a:bodyPr>
          <a:lstStyle/>
          <a:p>
            <a:pPr algn="r"/>
            <a:r>
              <a:rPr lang="en-GB" dirty="0" smtClean="0">
                <a:solidFill>
                  <a:srgbClr val="0070C0"/>
                </a:solidFill>
              </a:rPr>
              <a:t>Consumer protection in Mexico</a:t>
            </a:r>
            <a:endParaRPr lang="en-US" dirty="0"/>
          </a:p>
        </p:txBody>
      </p:sp>
      <p:sp>
        <p:nvSpPr>
          <p:cNvPr id="3" name="2 Marcador de contenido"/>
          <p:cNvSpPr>
            <a:spLocks noGrp="1"/>
          </p:cNvSpPr>
          <p:nvPr>
            <p:ph idx="1"/>
          </p:nvPr>
        </p:nvSpPr>
        <p:spPr>
          <a:xfrm>
            <a:off x="616374" y="1703389"/>
            <a:ext cx="9152466" cy="4941251"/>
          </a:xfrm>
        </p:spPr>
        <p:txBody>
          <a:bodyPr>
            <a:normAutofit/>
          </a:bodyPr>
          <a:lstStyle/>
          <a:p>
            <a:r>
              <a:rPr lang="en-US" dirty="0" smtClean="0"/>
              <a:t>The National Insurance and Bonding Commission (CNSF)</a:t>
            </a:r>
          </a:p>
          <a:p>
            <a:pPr marL="742950" lvl="2" indent="-342900"/>
            <a:r>
              <a:rPr lang="en-US" sz="1600" dirty="0" smtClean="0"/>
              <a:t>Insurance products registration</a:t>
            </a:r>
          </a:p>
          <a:p>
            <a:pPr marL="742950" lvl="2" indent="-342900"/>
            <a:r>
              <a:rPr lang="en-GB" sz="1600" dirty="0" smtClean="0"/>
              <a:t>Basic standardized insurance products</a:t>
            </a:r>
            <a:endParaRPr lang="en-US" sz="1600" dirty="0" smtClean="0"/>
          </a:p>
          <a:p>
            <a:r>
              <a:rPr lang="en-US" dirty="0" smtClean="0"/>
              <a:t>The </a:t>
            </a:r>
            <a:r>
              <a:rPr lang="en-GB" dirty="0" smtClean="0">
                <a:solidFill>
                  <a:schemeClr val="tx1"/>
                </a:solidFill>
              </a:rPr>
              <a:t>National Commission for the Protection and Defence of Users of Financial Services (Condusef)</a:t>
            </a:r>
          </a:p>
          <a:p>
            <a:pPr lvl="1"/>
            <a:r>
              <a:rPr lang="en-GB" dirty="0" smtClean="0"/>
              <a:t>Alternative Dispute Resolution</a:t>
            </a:r>
            <a:endParaRPr lang="en-GB" dirty="0"/>
          </a:p>
          <a:p>
            <a:pPr lvl="1"/>
            <a:r>
              <a:rPr lang="en-GB" dirty="0"/>
              <a:t>Claims filed with the Condusef</a:t>
            </a:r>
            <a:endParaRPr lang="en-GB" dirty="0" smtClean="0"/>
          </a:p>
          <a:p>
            <a:pPr lvl="1"/>
            <a:r>
              <a:rPr lang="en-GB" dirty="0" smtClean="0"/>
              <a:t>Standard Contracts Registry </a:t>
            </a:r>
          </a:p>
          <a:p>
            <a:r>
              <a:rPr lang="en-GB" dirty="0" smtClean="0">
                <a:solidFill>
                  <a:schemeClr val="tx1"/>
                </a:solidFill>
              </a:rPr>
              <a:t>Insurance companies</a:t>
            </a:r>
          </a:p>
          <a:p>
            <a:pPr lvl="1"/>
            <a:r>
              <a:rPr lang="en-US" dirty="0" smtClean="0"/>
              <a:t>Consultation and claims department</a:t>
            </a:r>
          </a:p>
          <a:p>
            <a:endParaRPr lang="en-US" dirty="0" smtClean="0"/>
          </a:p>
          <a:p>
            <a:endParaRPr lang="en-GB" dirty="0" smtClean="0">
              <a:solidFill>
                <a:schemeClr val="tx1"/>
              </a:solidFill>
            </a:endParaRPr>
          </a:p>
          <a:p>
            <a:pPr lvl="1">
              <a:buNone/>
            </a:pPr>
            <a:endParaRPr lang="en-GB" dirty="0" smtClean="0"/>
          </a:p>
          <a:p>
            <a:endParaRPr lang="en-US" dirty="0" smtClean="0">
              <a:solidFill>
                <a:schemeClr val="tx1"/>
              </a:solidFill>
            </a:endParaRPr>
          </a:p>
          <a:p>
            <a:endParaRPr lang="en-US" dirty="0" smtClean="0"/>
          </a:p>
          <a:p>
            <a:pPr lvl="1">
              <a:buNone/>
            </a:pPr>
            <a:endParaRPr lang="en-US" dirty="0" smtClean="0"/>
          </a:p>
          <a:p>
            <a:endParaRPr lang="en-US" dirty="0"/>
          </a:p>
        </p:txBody>
      </p:sp>
      <p:pic>
        <p:nvPicPr>
          <p:cNvPr id="5" name="Picture 2" descr="C:\Users\Juan Pablo Sainz\Prezi\workspace\2399037\prezis\4keanSu0\prezi\repo\1790399506.jpg"/>
          <p:cNvPicPr>
            <a:picLocks noChangeAspect="1" noChangeArrowheads="1"/>
          </p:cNvPicPr>
          <p:nvPr/>
        </p:nvPicPr>
        <p:blipFill>
          <a:blip r:embed="rId2"/>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487680"/>
            <a:ext cx="8596668" cy="1320800"/>
          </a:xfrm>
        </p:spPr>
        <p:txBody>
          <a:bodyPr/>
          <a:lstStyle/>
          <a:p>
            <a:pPr algn="r"/>
            <a:r>
              <a:rPr lang="en-GB" dirty="0" smtClean="0">
                <a:solidFill>
                  <a:srgbClr val="0070C0"/>
                </a:solidFill>
              </a:rPr>
              <a:t>Solvency II in Mexico</a:t>
            </a:r>
            <a:endParaRPr lang="en-US" dirty="0"/>
          </a:p>
        </p:txBody>
      </p:sp>
      <p:sp>
        <p:nvSpPr>
          <p:cNvPr id="3" name="2 Marcador de contenido"/>
          <p:cNvSpPr>
            <a:spLocks noGrp="1"/>
          </p:cNvSpPr>
          <p:nvPr>
            <p:ph idx="1"/>
          </p:nvPr>
        </p:nvSpPr>
        <p:spPr>
          <a:xfrm>
            <a:off x="677334" y="1249681"/>
            <a:ext cx="9030546" cy="5608319"/>
          </a:xfrm>
        </p:spPr>
        <p:txBody>
          <a:bodyPr>
            <a:normAutofit fontScale="92500" lnSpcReduction="20000"/>
          </a:bodyPr>
          <a:lstStyle/>
          <a:p>
            <a:endParaRPr lang="en-GB" dirty="0" smtClean="0"/>
          </a:p>
          <a:p>
            <a:r>
              <a:rPr lang="en-GB" dirty="0" smtClean="0"/>
              <a:t>Pillar I. Financial Requirements (will enter into effect from 1 January 2016)</a:t>
            </a:r>
          </a:p>
          <a:p>
            <a:pPr lvl="1"/>
            <a:r>
              <a:rPr lang="en-GB" dirty="0" smtClean="0"/>
              <a:t>Internal </a:t>
            </a:r>
            <a:r>
              <a:rPr lang="en-GB" i="1" dirty="0" smtClean="0"/>
              <a:t>ad hoc </a:t>
            </a:r>
            <a:r>
              <a:rPr lang="en-GB" dirty="0" smtClean="0"/>
              <a:t>actuarial model (Self regulation option)</a:t>
            </a:r>
          </a:p>
          <a:p>
            <a:pPr lvl="1"/>
            <a:r>
              <a:rPr lang="en-GB" dirty="0" smtClean="0"/>
              <a:t>Internal policy for monitoring its solvency, operations and investments</a:t>
            </a:r>
          </a:p>
          <a:p>
            <a:pPr lvl="1"/>
            <a:r>
              <a:rPr lang="en-GB" dirty="0" smtClean="0"/>
              <a:t>Investment policy</a:t>
            </a:r>
          </a:p>
          <a:p>
            <a:pPr lvl="1"/>
            <a:r>
              <a:rPr lang="en-GB" dirty="0" smtClean="0"/>
              <a:t>Technical reserves </a:t>
            </a:r>
          </a:p>
          <a:p>
            <a:r>
              <a:rPr lang="en-GB" dirty="0" smtClean="0"/>
              <a:t>Pillar II. Governance and Supervision </a:t>
            </a:r>
          </a:p>
          <a:p>
            <a:pPr lvl="1"/>
            <a:r>
              <a:rPr lang="en-GB" dirty="0" smtClean="0"/>
              <a:t>Corporate governance and new authorities of the board of directors</a:t>
            </a:r>
          </a:p>
          <a:p>
            <a:pPr lvl="1"/>
            <a:r>
              <a:rPr lang="en-GB" dirty="0" smtClean="0"/>
              <a:t>The Audit Committee</a:t>
            </a:r>
          </a:p>
          <a:p>
            <a:pPr lvl="1"/>
            <a:r>
              <a:rPr lang="en-GB" dirty="0" smtClean="0"/>
              <a:t>New accounting provisions</a:t>
            </a:r>
          </a:p>
          <a:p>
            <a:pPr lvl="1"/>
            <a:r>
              <a:rPr lang="en-GB" dirty="0" smtClean="0"/>
              <a:t>External financial and actuarial auditors</a:t>
            </a:r>
          </a:p>
          <a:p>
            <a:pPr lvl="1"/>
            <a:r>
              <a:rPr lang="en-GB" dirty="0" smtClean="0"/>
              <a:t>Regularization plans and self-correction programmes</a:t>
            </a:r>
          </a:p>
          <a:p>
            <a:pPr lvl="1"/>
            <a:r>
              <a:rPr lang="en-GB" dirty="0" smtClean="0"/>
              <a:t>Control measures</a:t>
            </a:r>
          </a:p>
          <a:p>
            <a:pPr lvl="1"/>
            <a:r>
              <a:rPr lang="en-GB" dirty="0" smtClean="0"/>
              <a:t>Interventions</a:t>
            </a:r>
          </a:p>
          <a:p>
            <a:pPr lvl="1"/>
            <a:r>
              <a:rPr lang="en-GB" dirty="0" smtClean="0"/>
              <a:t>License revocation</a:t>
            </a:r>
          </a:p>
          <a:p>
            <a:pPr lvl="1"/>
            <a:r>
              <a:rPr lang="en-GB" dirty="0" smtClean="0"/>
              <a:t>Liquidation and bankruptcy</a:t>
            </a:r>
          </a:p>
          <a:p>
            <a:r>
              <a:rPr lang="en-GB" dirty="0" smtClean="0"/>
              <a:t>Pillar III. Reporting and Disclosure</a:t>
            </a:r>
          </a:p>
        </p:txBody>
      </p:sp>
      <p:pic>
        <p:nvPicPr>
          <p:cNvPr id="5" name="Picture 2" descr="C:\Users\Juan Pablo Sainz\Prezi\workspace\2399037\prezis\4keanSu0\prezi\repo\1790399506.jpg"/>
          <p:cNvPicPr>
            <a:picLocks noChangeAspect="1" noChangeArrowheads="1"/>
          </p:cNvPicPr>
          <p:nvPr/>
        </p:nvPicPr>
        <p:blipFill>
          <a:blip r:embed="rId2"/>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ES" dirty="0">
                <a:solidFill>
                  <a:srgbClr val="0070C0"/>
                </a:solidFill>
              </a:rPr>
              <a:t>Equivalence under Solvency II</a:t>
            </a:r>
            <a:r>
              <a:rPr lang="en-GB" dirty="0">
                <a:solidFill>
                  <a:srgbClr val="0070C0"/>
                </a:solidFill>
              </a:rPr>
              <a:t/>
            </a:r>
            <a:br>
              <a:rPr lang="en-GB" dirty="0">
                <a:solidFill>
                  <a:srgbClr val="0070C0"/>
                </a:solidFill>
              </a:rPr>
            </a:br>
            <a:endParaRPr lang="en-GB" dirty="0"/>
          </a:p>
        </p:txBody>
      </p:sp>
      <p:sp>
        <p:nvSpPr>
          <p:cNvPr id="3" name="Content Placeholder 2"/>
          <p:cNvSpPr>
            <a:spLocks noGrp="1"/>
          </p:cNvSpPr>
          <p:nvPr>
            <p:ph idx="1"/>
          </p:nvPr>
        </p:nvSpPr>
        <p:spPr>
          <a:xfrm>
            <a:off x="570654" y="1703389"/>
            <a:ext cx="9350586" cy="4865051"/>
          </a:xfrm>
        </p:spPr>
        <p:txBody>
          <a:bodyPr>
            <a:normAutofit fontScale="92500" lnSpcReduction="10000"/>
          </a:bodyPr>
          <a:lstStyle/>
          <a:p>
            <a:r>
              <a:rPr lang="en-GB" dirty="0" smtClean="0"/>
              <a:t>First third </a:t>
            </a:r>
            <a:r>
              <a:rPr lang="en-GB" dirty="0"/>
              <a:t>country equivalence decisions under Solvency </a:t>
            </a:r>
            <a:r>
              <a:rPr lang="en-GB" dirty="0" smtClean="0"/>
              <a:t>II: </a:t>
            </a:r>
            <a:r>
              <a:rPr lang="en-GB" dirty="0"/>
              <a:t>Switzerland, Australia, Bermuda, Brazil, Canada, Mexico and the </a:t>
            </a:r>
            <a:r>
              <a:rPr lang="en-GB" dirty="0" smtClean="0"/>
              <a:t>USA</a:t>
            </a:r>
          </a:p>
          <a:p>
            <a:r>
              <a:rPr lang="en-GB" dirty="0"/>
              <a:t>The </a:t>
            </a:r>
            <a:r>
              <a:rPr lang="en-GB" dirty="0" smtClean="0"/>
              <a:t>equivalence decision </a:t>
            </a:r>
            <a:r>
              <a:rPr lang="en-GB" dirty="0"/>
              <a:t>concerning Australia, Bermuda, Brazil, Canada, Mexico and the USA was granted for granted for a period of 10 years . </a:t>
            </a:r>
            <a:endParaRPr lang="en-GB" dirty="0" smtClean="0"/>
          </a:p>
          <a:p>
            <a:r>
              <a:rPr lang="en-GB" dirty="0"/>
              <a:t>There are three distinct areas for equivalence evaluation of third countries under Solvency II</a:t>
            </a:r>
            <a:r>
              <a:rPr lang="en-GB" dirty="0" smtClean="0"/>
              <a:t>:</a:t>
            </a:r>
          </a:p>
          <a:p>
            <a:pPr lvl="1"/>
            <a:r>
              <a:rPr lang="en-GB" b="1" dirty="0"/>
              <a:t>Solvency calculation </a:t>
            </a:r>
            <a:r>
              <a:rPr lang="en-GB" dirty="0"/>
              <a:t>(article 227 of Solvency II): This is of relevance to EU insurers operating in a third country. If an EU insurer is active in a third country which is deemed equivalent, it can carry out its EU prudential reporting for a subsidiary in that third country under the rules of the third country, instead of Solvency II rules.</a:t>
            </a:r>
          </a:p>
          <a:p>
            <a:pPr lvl="1"/>
            <a:r>
              <a:rPr lang="en-GB" b="1" dirty="0"/>
              <a:t>Group supervision </a:t>
            </a:r>
            <a:r>
              <a:rPr lang="en-GB" dirty="0"/>
              <a:t>(article 260 of Solvency II): This is of relevance to insurers from third countries with activities in the EU. If the third country's rules are deemed equivalent in this area, they are exempted from some aspects of group supervision in the EU.</a:t>
            </a:r>
          </a:p>
          <a:p>
            <a:pPr lvl="1"/>
            <a:r>
              <a:rPr lang="en-GB" b="1" dirty="0"/>
              <a:t>Reinsurance </a:t>
            </a:r>
            <a:r>
              <a:rPr lang="en-GB" dirty="0"/>
              <a:t>(article 172 of Solvency II): This is of relevance to reinsurers from third countries. If the third country's rules are deemed equivalent, they must be treated by EU supervisors in the same way as they treat EU reinsurers</a:t>
            </a:r>
            <a:r>
              <a:rPr lang="en-GB" dirty="0" smtClean="0"/>
              <a:t>.</a:t>
            </a:r>
          </a:p>
          <a:p>
            <a:r>
              <a:rPr lang="en-GB" dirty="0"/>
              <a:t>These decisions now need to pass to the European Parliament and the Council for scrutiny</a:t>
            </a:r>
          </a:p>
          <a:p>
            <a:pPr marL="0" indent="0">
              <a:buNone/>
            </a:pPr>
            <a:endParaRPr lang="es-ES" dirty="0"/>
          </a:p>
          <a:p>
            <a:pPr marL="0" indent="0">
              <a:buNone/>
            </a:pPr>
            <a:endParaRPr lang="en-GB" dirty="0" smtClean="0"/>
          </a:p>
          <a:p>
            <a:pPr marL="0" indent="0">
              <a:buNone/>
            </a:pPr>
            <a:endParaRPr lang="en-GB" dirty="0"/>
          </a:p>
          <a:p>
            <a:pPr marL="0" indent="0">
              <a:buNone/>
            </a:pPr>
            <a:endParaRPr lang="en-GB" dirty="0"/>
          </a:p>
        </p:txBody>
      </p:sp>
      <p:pic>
        <p:nvPicPr>
          <p:cNvPr id="4" name="Picture 2" descr="C:\Users\Juan Pablo Sainz\Prezi\workspace\2399037\prezis\4keanSu0\prezi\repo\1790399506.jpg"/>
          <p:cNvPicPr>
            <a:picLocks noChangeAspect="1" noChangeArrowheads="1"/>
          </p:cNvPicPr>
          <p:nvPr/>
        </p:nvPicPr>
        <p:blipFill>
          <a:blip r:embed="rId2"/>
          <a:srcRect/>
          <a:stretch>
            <a:fillRect/>
          </a:stretch>
        </p:blipFill>
        <p:spPr bwMode="auto">
          <a:xfrm>
            <a:off x="152401" y="152402"/>
            <a:ext cx="2255519" cy="1122016"/>
          </a:xfrm>
          <a:prstGeom prst="rect">
            <a:avLst/>
          </a:prstGeom>
          <a:noFill/>
        </p:spPr>
      </p:pic>
    </p:spTree>
    <p:extLst>
      <p:ext uri="{BB962C8B-B14F-4D97-AF65-F5344CB8AC3E}">
        <p14:creationId xmlns:p14="http://schemas.microsoft.com/office/powerpoint/2010/main" xmlns="" val="9623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n-GB" dirty="0" smtClean="0">
                <a:solidFill>
                  <a:srgbClr val="0070C0"/>
                </a:solidFill>
              </a:rPr>
              <a:t>Summary</a:t>
            </a:r>
            <a:endParaRPr lang="en-US" dirty="0"/>
          </a:p>
        </p:txBody>
      </p:sp>
      <p:sp>
        <p:nvSpPr>
          <p:cNvPr id="3" name="2 Marcador de contenido"/>
          <p:cNvSpPr>
            <a:spLocks noGrp="1"/>
          </p:cNvSpPr>
          <p:nvPr>
            <p:ph idx="1"/>
          </p:nvPr>
        </p:nvSpPr>
        <p:spPr>
          <a:xfrm>
            <a:off x="677334" y="1630680"/>
            <a:ext cx="8832426" cy="4495799"/>
          </a:xfrm>
        </p:spPr>
        <p:txBody>
          <a:bodyPr>
            <a:normAutofit fontScale="85000" lnSpcReduction="10000"/>
          </a:bodyPr>
          <a:lstStyle/>
          <a:p>
            <a:r>
              <a:rPr lang="en-US" dirty="0" smtClean="0"/>
              <a:t>Premiums in Mexico have been growing consistently in the last years and there is still a lot of potential. However, penetration is very low.  </a:t>
            </a:r>
          </a:p>
          <a:p>
            <a:endParaRPr lang="en-US" dirty="0" smtClean="0"/>
          </a:p>
          <a:p>
            <a:r>
              <a:rPr lang="en-US" dirty="0" smtClean="0"/>
              <a:t>The entry into effect of the LISF imply a number of important changes to Mexican insurance regulation, including Solvency II regulation and new measures for consumer protection.  </a:t>
            </a:r>
          </a:p>
          <a:p>
            <a:endParaRPr lang="en-US" dirty="0"/>
          </a:p>
          <a:p>
            <a:r>
              <a:rPr lang="en-US" dirty="0" smtClean="0"/>
              <a:t>Mexican regulation for insurance consumer protection is sufficient and work effectively. </a:t>
            </a:r>
          </a:p>
          <a:p>
            <a:endParaRPr lang="en-US" dirty="0"/>
          </a:p>
          <a:p>
            <a:r>
              <a:rPr lang="en-US" dirty="0" smtClean="0"/>
              <a:t>Implementation of regulation equivalent to Solvency II in Mexico is proving to be challenging for the regulator and the market. At this point in time, the market is in a process of adaptation. </a:t>
            </a:r>
            <a:endParaRPr lang="en-US" dirty="0"/>
          </a:p>
          <a:p>
            <a:endParaRPr lang="en-US" dirty="0" smtClean="0"/>
          </a:p>
          <a:p>
            <a:r>
              <a:rPr lang="en-US" dirty="0" smtClean="0"/>
              <a:t>The equivalence decision of the European Commission on 5 June 2015, reassure that implementing Solvency II in Mexico will bring dynamism and flexibility to the Mexican insurance market without weakening the control measures and consumer protection.</a:t>
            </a:r>
            <a:endParaRPr lang="en-US" dirty="0"/>
          </a:p>
        </p:txBody>
      </p:sp>
      <p:pic>
        <p:nvPicPr>
          <p:cNvPr id="5" name="Picture 2" descr="C:\Users\Juan Pablo Sainz\Prezi\workspace\2399037\prezis\4keanSu0\prezi\repo\1790399506.jpg"/>
          <p:cNvPicPr>
            <a:picLocks noChangeAspect="1" noChangeArrowheads="1"/>
          </p:cNvPicPr>
          <p:nvPr/>
        </p:nvPicPr>
        <p:blipFill>
          <a:blip r:embed="rId3"/>
          <a:srcRect/>
          <a:stretch>
            <a:fillRect/>
          </a:stretch>
        </p:blipFill>
        <p:spPr bwMode="auto">
          <a:xfrm>
            <a:off x="152401" y="152402"/>
            <a:ext cx="2255519" cy="1122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1126</TotalTime>
  <Words>686</Words>
  <Application>Microsoft Office PowerPoint</Application>
  <PresentationFormat>Custom</PresentationFormat>
  <Paragraphs>76</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Consumer Protection Working Party Meeting Sponsor</vt:lpstr>
      <vt:lpstr>Solvency II and Consumer Protection  A view from Mexico  </vt:lpstr>
      <vt:lpstr> Brief description of  Mexican insurance market</vt:lpstr>
      <vt:lpstr>Brief description of  Mexican  insurance market</vt:lpstr>
      <vt:lpstr> Introduction to the new Insurance  and Surety Companies Law</vt:lpstr>
      <vt:lpstr>Consumer protection in Mexico</vt:lpstr>
      <vt:lpstr>Solvency II in Mexico</vt:lpstr>
      <vt:lpstr>Equivalence under Solvency II </vt:lpstr>
      <vt:lpstr>Summary</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 OF STUDENT PRIZE</dc:title>
  <dc:creator>Patricia Coleman</dc:creator>
  <cp:lastModifiedBy>user</cp:lastModifiedBy>
  <cp:revision>123</cp:revision>
  <cp:lastPrinted>2015-06-08T16:27:43Z</cp:lastPrinted>
  <dcterms:created xsi:type="dcterms:W3CDTF">2015-04-07T11:27:59Z</dcterms:created>
  <dcterms:modified xsi:type="dcterms:W3CDTF">2015-06-21T18:53:04Z</dcterms:modified>
</cp:coreProperties>
</file>